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0" r:id="rId12"/>
    <p:sldId id="268" r:id="rId13"/>
    <p:sldId id="267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28" autoAdjust="0"/>
    <p:restoredTop sz="94660"/>
  </p:normalViewPr>
  <p:slideViewPr>
    <p:cSldViewPr>
      <p:cViewPr varScale="1">
        <p:scale>
          <a:sx n="68" d="100"/>
          <a:sy n="68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65BE2B-AFE2-4386-B453-5E0FBA8FA47C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9032CA-F45B-4CB2-8354-E638D771D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5BE2B-AFE2-4386-B453-5E0FBA8FA47C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9032CA-F45B-4CB2-8354-E638D771D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5BE2B-AFE2-4386-B453-5E0FBA8FA47C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9032CA-F45B-4CB2-8354-E638D771D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5BE2B-AFE2-4386-B453-5E0FBA8FA47C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9032CA-F45B-4CB2-8354-E638D771D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5BE2B-AFE2-4386-B453-5E0FBA8FA47C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9032CA-F45B-4CB2-8354-E638D771D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5BE2B-AFE2-4386-B453-5E0FBA8FA47C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9032CA-F45B-4CB2-8354-E638D771D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5BE2B-AFE2-4386-B453-5E0FBA8FA47C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9032CA-F45B-4CB2-8354-E638D771D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5BE2B-AFE2-4386-B453-5E0FBA8FA47C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9032CA-F45B-4CB2-8354-E638D771D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5BE2B-AFE2-4386-B453-5E0FBA8FA47C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9032CA-F45B-4CB2-8354-E638D771D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665BE2B-AFE2-4386-B453-5E0FBA8FA47C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9032CA-F45B-4CB2-8354-E638D771D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65BE2B-AFE2-4386-B453-5E0FBA8FA47C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9032CA-F45B-4CB2-8354-E638D771D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l="-11000" t="-8000" r="-11000" b="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665BE2B-AFE2-4386-B453-5E0FBA8FA47C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49032CA-F45B-4CB2-8354-E638D771D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региональный </a:t>
            </a:r>
            <a:b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метапредметный</a:t>
            </a: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</a:t>
            </a:r>
            <a:b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и исследовательских работ </a:t>
            </a:r>
            <a:b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 бабушкиного сундука»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>
            <a:normAutofit fontScale="32500" lnSpcReduction="20000"/>
          </a:bodyPr>
          <a:lstStyle/>
          <a:p>
            <a:r>
              <a:rPr lang="ru-RU" sz="6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</a:t>
            </a:r>
          </a:p>
          <a:p>
            <a:r>
              <a:rPr lang="ru-RU" sz="6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«Предметы одежды и быта»</a:t>
            </a:r>
          </a:p>
          <a:p>
            <a:r>
              <a:rPr lang="ru-RU" sz="6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Поддужный колокольчик, историческая ценность и виды колокольчиков. 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2667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выполнил:</a:t>
            </a:r>
          </a:p>
          <a:p>
            <a:r>
              <a:rPr lang="ru-RU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Жанталиев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Каир, 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 10 класса   МОУ «СОШ п. Восточный » 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                                                          </a:t>
            </a:r>
            <a:r>
              <a:rPr lang="ru-RU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Айтмухамбетова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Райся  </a:t>
            </a:r>
            <a:r>
              <a:rPr lang="ru-RU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Рашитовна</a:t>
            </a:r>
            <a:r>
              <a:rPr lang="en-US" b="1" dirty="0" smtClean="0"/>
              <a:t> </a:t>
            </a:r>
            <a:r>
              <a:rPr lang="en-US" b="1" dirty="0">
                <a:solidFill>
                  <a:schemeClr val="accent2"/>
                </a:solidFill>
              </a:rPr>
              <a:t>rrr0308@yandex.ru</a:t>
            </a:r>
          </a:p>
          <a:p>
            <a:endParaRPr lang="ru-RU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endParaRPr lang="ru-RU" dirty="0"/>
          </a:p>
        </p:txBody>
      </p:sp>
      <p:pic>
        <p:nvPicPr>
          <p:cNvPr id="1026" name="Picture 2" descr="C:\Users\Райся\Desktop\IMG069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3048000" cy="2286000"/>
          </a:xfrm>
          <a:prstGeom prst="rect">
            <a:avLst/>
          </a:prstGeom>
          <a:noFill/>
        </p:spPr>
      </p:pic>
      <p:pic>
        <p:nvPicPr>
          <p:cNvPr id="1027" name="Picture 3" descr="C:\Users\Райся\Desktop\всё-музей\IMG069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48000" cy="1857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Корабельный колокол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4338638" cy="2232027"/>
          </a:xfrm>
        </p:spPr>
        <p:txBody>
          <a:bodyPr>
            <a:normAutofit/>
          </a:bodyPr>
          <a:lstStyle/>
          <a:p>
            <a:pPr lvl="0" indent="342900">
              <a:buNone/>
            </a:pPr>
            <a:r>
              <a:rPr lang="ru-RU" sz="2000" b="1" i="1" dirty="0" smtClean="0"/>
              <a:t>Корабельный колокол- Рында. С его помощью каждые полчаса  подают сигналы точного времени.</a:t>
            </a:r>
          </a:p>
          <a:p>
            <a:endParaRPr lang="ru-RU" dirty="0"/>
          </a:p>
        </p:txBody>
      </p:sp>
      <p:pic>
        <p:nvPicPr>
          <p:cNvPr id="4" name="Рисунок 3" descr="9 корабельный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714752"/>
            <a:ext cx="3331705" cy="2500330"/>
          </a:xfrm>
          <a:prstGeom prst="rect">
            <a:avLst/>
          </a:prstGeom>
        </p:spPr>
      </p:pic>
      <p:pic>
        <p:nvPicPr>
          <p:cNvPr id="5" name="Рисунок 4" descr="10 корабельный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071546"/>
            <a:ext cx="3476184" cy="5204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Свадебные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24918" cy="1517647"/>
          </a:xfrm>
        </p:spPr>
        <p:txBody>
          <a:bodyPr>
            <a:normAutofit/>
          </a:bodyPr>
          <a:lstStyle/>
          <a:p>
            <a:pPr lvl="0" indent="342900">
              <a:buNone/>
            </a:pPr>
            <a:r>
              <a:rPr lang="ru-RU" sz="2000" b="1" i="1" dirty="0" smtClean="0"/>
              <a:t>Свадебные- на свадьбу на тройку лошадей вешали колокольчики с пожеланиями любви и добра.</a:t>
            </a:r>
          </a:p>
          <a:p>
            <a:endParaRPr lang="ru-RU" dirty="0"/>
          </a:p>
        </p:txBody>
      </p:sp>
      <p:pic>
        <p:nvPicPr>
          <p:cNvPr id="4" name="Рисунок 3" descr="11 свадеб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500306"/>
            <a:ext cx="5492760" cy="3759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Рыбацкий колокольчик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342900">
              <a:buNone/>
            </a:pPr>
            <a:r>
              <a:rPr lang="ru-RU" sz="2000" b="1" i="1" dirty="0" smtClean="0"/>
              <a:t>Рыбацкий колокольчик - рыбаки на удочки прикрепляли маленькие колокольчики, которые звонили, когда рыба клевала.</a:t>
            </a:r>
          </a:p>
          <a:p>
            <a:endParaRPr lang="ru-RU" dirty="0"/>
          </a:p>
        </p:txBody>
      </p:sp>
      <p:pic>
        <p:nvPicPr>
          <p:cNvPr id="4" name="Рисунок 3" descr="14 рыбацкий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357430"/>
            <a:ext cx="3060937" cy="2286016"/>
          </a:xfrm>
          <a:prstGeom prst="rect">
            <a:avLst/>
          </a:prstGeom>
        </p:spPr>
      </p:pic>
      <p:pic>
        <p:nvPicPr>
          <p:cNvPr id="6" name="Рисунок 5" descr="18 рыбацкий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357694"/>
            <a:ext cx="2928959" cy="2194366"/>
          </a:xfrm>
          <a:prstGeom prst="rect">
            <a:avLst/>
          </a:prstGeom>
        </p:spPr>
      </p:pic>
      <p:pic>
        <p:nvPicPr>
          <p:cNvPr id="7" name="Рисунок 6" descr="17 рыбацкий 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286256"/>
            <a:ext cx="2935087" cy="2183704"/>
          </a:xfrm>
          <a:prstGeom prst="rect">
            <a:avLst/>
          </a:prstGeom>
        </p:spPr>
      </p:pic>
      <p:pic>
        <p:nvPicPr>
          <p:cNvPr id="5" name="Рисунок 4" descr="12 рыбацкие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2428868"/>
            <a:ext cx="3167068" cy="2375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Пастушьи колокольчики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5767398" cy="2374903"/>
          </a:xfrm>
        </p:spPr>
        <p:txBody>
          <a:bodyPr>
            <a:normAutofit/>
          </a:bodyPr>
          <a:lstStyle/>
          <a:p>
            <a:pPr lvl="0" indent="342900">
              <a:buNone/>
            </a:pPr>
            <a:r>
              <a:rPr lang="ru-RU" sz="2000" b="1" i="1" dirty="0" smtClean="0"/>
              <a:t>Пастушьи колокольчики- прикрепляли коровам, козам, овцам для того, чтобы слышать, где корова на выпасе, для оберега от волков.</a:t>
            </a:r>
            <a:endParaRPr lang="ru-RU" sz="2000" b="1" i="1" dirty="0"/>
          </a:p>
        </p:txBody>
      </p:sp>
      <p:pic>
        <p:nvPicPr>
          <p:cNvPr id="4" name="Рисунок 3" descr="20 пастуший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714752"/>
            <a:ext cx="4071966" cy="2714644"/>
          </a:xfrm>
          <a:prstGeom prst="rect">
            <a:avLst/>
          </a:prstGeom>
        </p:spPr>
      </p:pic>
      <p:pic>
        <p:nvPicPr>
          <p:cNvPr id="5" name="Рисунок 4" descr="22 пастуший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357298"/>
            <a:ext cx="2866366" cy="4294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Музей колокольчиков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838704" cy="5303838"/>
          </a:xfrm>
        </p:spPr>
        <p:txBody>
          <a:bodyPr>
            <a:normAutofit fontScale="55000" lnSpcReduction="20000"/>
          </a:bodyPr>
          <a:lstStyle/>
          <a:p>
            <a:pPr indent="342900">
              <a:buNone/>
            </a:pPr>
            <a:endParaRPr lang="ru-RU" sz="2000" dirty="0" smtClean="0"/>
          </a:p>
          <a:p>
            <a:pPr indent="342900">
              <a:buNone/>
            </a:pPr>
            <a:endParaRPr lang="ru-RU" sz="2000" dirty="0" smtClean="0"/>
          </a:p>
          <a:p>
            <a:pPr indent="342900">
              <a:buNone/>
            </a:pPr>
            <a:endParaRPr lang="ru-RU" sz="2000" dirty="0" smtClean="0"/>
          </a:p>
          <a:p>
            <a:pPr indent="342900">
              <a:buNone/>
            </a:pPr>
            <a:endParaRPr lang="ru-RU" sz="2000" dirty="0" smtClean="0"/>
          </a:p>
          <a:p>
            <a:pPr indent="342900">
              <a:buNone/>
            </a:pPr>
            <a:r>
              <a:rPr lang="ru-RU" sz="2900" dirty="0" smtClean="0"/>
              <a:t>Сегодня </a:t>
            </a:r>
            <a:r>
              <a:rPr lang="ru-RU" sz="2900" dirty="0" smtClean="0"/>
              <a:t>единственный в России «Музей колокольчиков»  открыт и действует в городе Валдае.</a:t>
            </a:r>
          </a:p>
          <a:p>
            <a:pPr indent="342900">
              <a:buNone/>
            </a:pPr>
            <a:r>
              <a:rPr lang="ru-RU" sz="2900" dirty="0" smtClean="0"/>
              <a:t>В музее вы можете познакомиться с разнообразными колокольчиками.</a:t>
            </a:r>
          </a:p>
          <a:p>
            <a:r>
              <a:rPr lang="ru-RU" sz="2900" dirty="0" smtClean="0"/>
              <a:t>Найденный  </a:t>
            </a:r>
            <a:r>
              <a:rPr lang="ru-RU" sz="2900" dirty="0" smtClean="0"/>
              <a:t>колокольчик относится к типу поддужных.Масса-250 кг,высота-6,5см,диаметр-12см. Изготовлен примерно в 1890 году (по пометкам в колокольчике) в Горьковской области. Поддужные колокольчики были введены  с начала 18 века. Наш посёлок расположен в степной зоне, видимо, они были закреплены под дугой, случайно потерялись.  У нас в селе есть переселенцы  с Горьковской области. Этот поддужный колокольчик отдали в краеведческий  школьный музей. Он хранится и поныне.</a:t>
            </a:r>
            <a:endParaRPr lang="ru-RU" sz="2900" dirty="0"/>
          </a:p>
        </p:txBody>
      </p:sp>
      <p:pic>
        <p:nvPicPr>
          <p:cNvPr id="4100" name="Picture 4" descr="C:\Users\Райся\Desktop\всё-музей\IMG068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000372"/>
            <a:ext cx="3048000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</a:t>
            </a:r>
            <a:r>
              <a:rPr lang="ru-RU" sz="2000" b="1" dirty="0" smtClean="0"/>
              <a:t>  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>
                <a:solidFill>
                  <a:srgbClr val="FF0000"/>
                </a:solidFill>
              </a:rPr>
              <a:t>                           Выводы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Райся\Desktop\Талгат\IMG073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3048000" cy="50006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00364" y="2357430"/>
            <a:ext cx="59293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Моя бабушка рассказывала ,что раньше в быту колокольчики применялись в хозяйстве, на </a:t>
            </a:r>
            <a:r>
              <a:rPr lang="ru-RU" b="1" dirty="0" smtClean="0"/>
              <a:t>выгоне скота на шею вешали пастушьи колокольчики, по звону определяли, где  пасётся скотина. Теперь такая необходимость отпала.</a:t>
            </a:r>
          </a:p>
          <a:p>
            <a:pPr>
              <a:buNone/>
            </a:pPr>
            <a:r>
              <a:rPr lang="ru-RU" b="1" dirty="0" smtClean="0"/>
              <a:t>На </a:t>
            </a:r>
            <a:r>
              <a:rPr lang="ru-RU" b="1" dirty="0" smtClean="0"/>
              <a:t>основе полученной мною </a:t>
            </a:r>
            <a:r>
              <a:rPr lang="ru-RU" b="1" dirty="0" smtClean="0"/>
              <a:t>информации можно </a:t>
            </a:r>
            <a:r>
              <a:rPr lang="ru-RU" b="1" dirty="0" smtClean="0"/>
              <a:t>сделать вывод, что колокольчики имели широкое  применение  много лет назад, но и в наши дни колокольчики не утратили  своей  значимости как культурная достопримечательность   исторического прошлого   нашей страны.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Однажды моей семьей был найден старинный поддужный колокольчик, мне сразу же стала интересна его история и   применение, и я решил узнать об этом как можно больше.                                                     </a:t>
            </a:r>
          </a:p>
          <a:p>
            <a:pPr>
              <a:buNone/>
            </a:pPr>
            <a:r>
              <a:rPr lang="ru-RU" sz="2000" dirty="0" smtClean="0"/>
              <a:t>Так и определилась тема моей исследовательской работы: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«</a:t>
            </a:r>
            <a:r>
              <a:rPr lang="ru-RU" sz="2000" b="1" i="1" dirty="0" smtClean="0">
                <a:solidFill>
                  <a:srgbClr val="FF0000"/>
                </a:solidFill>
              </a:rPr>
              <a:t>Поддужный колокольчик, историческая ценность и виды колокольчиков</a:t>
            </a:r>
            <a:r>
              <a:rPr lang="ru-RU" sz="2000" dirty="0" smtClean="0">
                <a:solidFill>
                  <a:srgbClr val="FF0000"/>
                </a:solidFill>
              </a:rPr>
              <a:t>»</a:t>
            </a:r>
            <a:r>
              <a:rPr lang="ru-RU" sz="2000" dirty="0" smtClean="0"/>
              <a:t>.  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Введение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Райся\Desktop\Талгат\IMG073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357694"/>
            <a:ext cx="292102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поддужный колокольчик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виды колокольчиков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историю появления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поддужных колокольчиков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узнать применение в  быту.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найти и изучить теоретический материал, посвященный истории появления поддужных колокольчиков;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выяснить, как применялись поддужные колокольчики;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информации из литературы, сети Интернет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 fontScale="90000"/>
          </a:bodyPr>
          <a:lstStyle/>
          <a:p>
            <a:pPr indent="234000"/>
            <a:r>
              <a:rPr lang="ru-RU" sz="2400" dirty="0" smtClean="0"/>
              <a:t>В русском языке слово «колокол» означает «звук из круга», «круговой» голос («</a:t>
            </a:r>
            <a:r>
              <a:rPr lang="ru-RU" sz="2400" dirty="0" err="1" smtClean="0"/>
              <a:t>коло+кол</a:t>
            </a:r>
            <a:r>
              <a:rPr lang="ru-RU" sz="2400" dirty="0" smtClean="0"/>
              <a:t>»).</a:t>
            </a:r>
            <a:br>
              <a:rPr lang="ru-RU" sz="2400" dirty="0" smtClean="0"/>
            </a:br>
            <a:r>
              <a:rPr lang="ru-RU" sz="2400" dirty="0" smtClean="0"/>
              <a:t>Нежный и чистый звук колокольчика ласкает слух человека много лет. </a:t>
            </a:r>
            <a:r>
              <a:rPr lang="ru-RU" sz="2400" dirty="0" smtClean="0"/>
              <a:t>Неизвестно, </a:t>
            </a:r>
            <a:r>
              <a:rPr lang="ru-RU" sz="2400" dirty="0" smtClean="0"/>
              <a:t>где и когда появился первый колокольчик.  Колокольчики бывают разной формы размера  и из разных материалов:</a:t>
            </a:r>
            <a:br>
              <a:rPr lang="ru-RU" sz="2400" dirty="0" smtClean="0"/>
            </a:br>
            <a:r>
              <a:rPr lang="ru-RU" sz="2400" dirty="0" smtClean="0"/>
              <a:t>металла, стекла и глины (керамика и фарфор).</a:t>
            </a:r>
            <a:br>
              <a:rPr lang="ru-RU" sz="2400" dirty="0" smtClean="0"/>
            </a:br>
            <a:r>
              <a:rPr lang="ru-RU" sz="2400" dirty="0" smtClean="0"/>
              <a:t>Колокольчики - ударный инструмент. Тембр колокольчика - серебристый, нежный, звонкий. Тембр колокола - густой, насыщенный, величавый. </a:t>
            </a:r>
            <a:br>
              <a:rPr lang="ru-RU" sz="2400" dirty="0" smtClean="0"/>
            </a:br>
            <a:r>
              <a:rPr lang="ru-RU" sz="2400" dirty="0" smtClean="0"/>
              <a:t>Колокольный звон  будил жителей, напоминал о времени молитвы, звал на работу, на праздник, оповещал о пожарах, наводнениях, приближении врага, созывал народ для обсуждения важных дел.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868987"/>
          </a:xfrm>
        </p:spPr>
        <p:txBody>
          <a:bodyPr>
            <a:normAutofit fontScale="90000"/>
          </a:bodyPr>
          <a:lstStyle/>
          <a:p>
            <a:pPr indent="342900"/>
            <a:r>
              <a:rPr lang="ru-RU" sz="2200" dirty="0" smtClean="0"/>
              <a:t>                                                                                                                                    Колокол состоит из колпака, юбочки, языка и ушей – отверстий, за которые поднимали колокол и подвешивали его на колокольню.</a:t>
            </a:r>
            <a:br>
              <a:rPr lang="ru-RU" sz="2200" dirty="0" smtClean="0"/>
            </a:br>
            <a:r>
              <a:rPr lang="ru-RU" sz="2200" dirty="0" smtClean="0"/>
              <a:t>Нижняя, расклешенная часть колокольчика называется юбочка. Юбку украшали затейливым орнаментом и надписями, где указывали имя мастера,  место и дату изготовления, или веселой фразой (песенной строкой, поговоркой, напутствием, </a:t>
            </a:r>
            <a:r>
              <a:rPr lang="ru-RU" sz="2200" dirty="0" err="1" smtClean="0"/>
              <a:t>потешкой</a:t>
            </a:r>
            <a:r>
              <a:rPr lang="ru-RU" sz="2200" dirty="0" smtClean="0"/>
              <a:t> , загадкой). </a:t>
            </a:r>
            <a:br>
              <a:rPr lang="ru-RU" sz="2200" dirty="0" smtClean="0"/>
            </a:br>
            <a:r>
              <a:rPr lang="ru-RU" sz="2200" dirty="0" smtClean="0"/>
              <a:t>Покупка колокольчика была радостным событием.</a:t>
            </a:r>
            <a:br>
              <a:rPr lang="ru-RU" sz="2200" dirty="0" smtClean="0"/>
            </a:br>
            <a:r>
              <a:rPr lang="ru-RU" sz="2200" dirty="0" smtClean="0"/>
              <a:t>Веселые надписи:</a:t>
            </a:r>
            <a:br>
              <a:rPr lang="ru-RU" sz="2200" dirty="0" smtClean="0"/>
            </a:br>
            <a:r>
              <a:rPr lang="ru-RU" sz="2200" dirty="0" smtClean="0"/>
              <a:t>«Под сим колокольчиком Валдая, мчится тройка удалая»</a:t>
            </a:r>
            <a:br>
              <a:rPr lang="ru-RU" sz="2200" dirty="0" smtClean="0"/>
            </a:br>
            <a:r>
              <a:rPr lang="ru-RU" sz="2200" dirty="0" smtClean="0"/>
              <a:t>«Кто меня купит, тот счастлив будет».</a:t>
            </a:r>
            <a:br>
              <a:rPr lang="ru-RU" sz="2200" dirty="0" smtClean="0"/>
            </a:br>
            <a:r>
              <a:rPr lang="ru-RU" sz="2200" dirty="0" smtClean="0"/>
              <a:t>«Кого люблю, тому дарю»</a:t>
            </a:r>
            <a:br>
              <a:rPr lang="ru-RU" sz="2200" dirty="0" smtClean="0"/>
            </a:br>
            <a:r>
              <a:rPr lang="ru-RU" sz="2200" dirty="0" smtClean="0"/>
              <a:t>«Звоню потешаю, еду потешаю»</a:t>
            </a:r>
            <a:br>
              <a:rPr lang="ru-RU" sz="2200" dirty="0" smtClean="0"/>
            </a:br>
            <a:r>
              <a:rPr lang="ru-RU" sz="2200" dirty="0" smtClean="0"/>
              <a:t>«Купи меня, я увеселю тебя»</a:t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pic>
        <p:nvPicPr>
          <p:cNvPr id="6" name="Рисунок 5" descr="1239769877-3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4258832"/>
            <a:ext cx="3005665" cy="2599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000" b="1" i="1" dirty="0" smtClean="0"/>
              <a:t>Поддужные ( под дугой);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i="1" dirty="0" smtClean="0"/>
              <a:t>Пожарные - сигнальные;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i="1" dirty="0" smtClean="0"/>
              <a:t>Станционные - при ж/</a:t>
            </a:r>
            <a:r>
              <a:rPr lang="ru-RU" sz="2000" b="1" i="1" dirty="0" err="1" smtClean="0"/>
              <a:t>д</a:t>
            </a:r>
            <a:r>
              <a:rPr lang="ru-RU" sz="2000" b="1" i="1" dirty="0" smtClean="0"/>
              <a:t> станциях;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i="1" dirty="0" smtClean="0"/>
              <a:t>Корабельные – рында;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i="1" dirty="0" smtClean="0"/>
              <a:t>Свадебные;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i="1" dirty="0" smtClean="0"/>
              <a:t>Рыбацкие;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i="1" dirty="0" smtClean="0"/>
              <a:t>Пастушьи - (коровьи «ботала», </a:t>
            </a:r>
            <a:r>
              <a:rPr lang="ru-RU" sz="2000" b="1" i="1" dirty="0" err="1" smtClean="0"/>
              <a:t>гремки</a:t>
            </a:r>
            <a:r>
              <a:rPr lang="ru-RU" sz="2000" b="1" i="1" dirty="0" smtClean="0"/>
              <a:t>, побрякушки, гремушки, </a:t>
            </a:r>
            <a:r>
              <a:rPr lang="ru-RU" sz="2000" b="1" i="1" dirty="0" err="1" smtClean="0"/>
              <a:t>балабончики</a:t>
            </a:r>
            <a:r>
              <a:rPr lang="ru-RU" sz="2000" b="1" i="1" dirty="0" smtClean="0"/>
              <a:t>) на шее скота, для того, чтобы слышать, где корова на выпасе, для оберега от волков;</a:t>
            </a:r>
          </a:p>
          <a:p>
            <a:pPr marL="514350" lvl="0" indent="-514350">
              <a:buFont typeface="+mj-lt"/>
              <a:buAutoNum type="arabicPeriod"/>
            </a:pPr>
            <a:endParaRPr lang="ru-RU" sz="3400" b="1" i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Разновидности колокольчика и использование в жизни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072074"/>
            <a:ext cx="3495678" cy="1785926"/>
          </a:xfrm>
          <a:prstGeom prst="rect">
            <a:avLst/>
          </a:prstGeom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56" y="0"/>
            <a:ext cx="2714644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      </a:t>
            </a:r>
            <a:r>
              <a:rPr lang="ru-RU" sz="2400" b="1" i="1" dirty="0" smtClean="0"/>
              <a:t>Поддужный колокольчик - предупреждал о приближении экипажа («Уступи дорогу!»). В старину ездили на тройках,  в упряжке перед повозкой было 3 лошади. Основная лошадь – «коренник» была в центре и над ней под дугой вешали колокольчик, который называли поддужным.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 smtClean="0"/>
              <a:t>Поддужный колокольчик</a:t>
            </a:r>
            <a:endParaRPr lang="ru-RU" dirty="0"/>
          </a:p>
        </p:txBody>
      </p:sp>
      <p:pic>
        <p:nvPicPr>
          <p:cNvPr id="4" name="Рисунок 3" descr="garmon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4286256"/>
            <a:ext cx="3643306" cy="2571744"/>
          </a:xfrm>
          <a:prstGeom prst="rect">
            <a:avLst/>
          </a:prstGeo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286256"/>
            <a:ext cx="2857520" cy="2571744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57694"/>
            <a:ext cx="2628900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4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Пожарный колокол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4500594" cy="4365637"/>
          </a:xfrm>
        </p:spPr>
        <p:txBody>
          <a:bodyPr>
            <a:normAutofit/>
          </a:bodyPr>
          <a:lstStyle/>
          <a:p>
            <a:pPr marL="514350" lvl="0" indent="514350">
              <a:buNone/>
            </a:pPr>
            <a:r>
              <a:rPr lang="ru-RU" sz="2000" dirty="0" smtClean="0"/>
              <a:t>Пожарный колокол – висел на пожарной каланче и дежурный, при виде пожара громко звонил в него, оповещая о пожаре. По этому сигналу выезжала пожарная тележка с водой, на ней был пожарный колокол, в который звонили оповещая о </a:t>
            </a:r>
            <a:r>
              <a:rPr lang="ru-RU" sz="2000" dirty="0" smtClean="0"/>
              <a:t>том. </a:t>
            </a:r>
            <a:r>
              <a:rPr lang="ru-RU" sz="2000" dirty="0" smtClean="0"/>
              <a:t>что тележка едет на пожар.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 descr="Moscow,_Sokolniki_Hoeppener пожарная каланч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071546"/>
            <a:ext cx="4054152" cy="542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            Станционный колокольчик    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2909878" cy="5089548"/>
          </a:xfrm>
        </p:spPr>
        <p:txBody>
          <a:bodyPr>
            <a:normAutofit/>
          </a:bodyPr>
          <a:lstStyle/>
          <a:p>
            <a:pPr lvl="0" indent="342900">
              <a:buNone/>
            </a:pPr>
            <a:r>
              <a:rPr lang="ru-RU" sz="2000" b="1" i="1" dirty="0" smtClean="0"/>
              <a:t>                    Станционный колокольчик – располагался на железнодорожных станциях. Он извещал о прибытии и отбытии поезда.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8 железнодорож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571744"/>
            <a:ext cx="4953008" cy="3714756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500570"/>
            <a:ext cx="3143272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</TotalTime>
  <Words>577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I региональный  метапредметный конкурс  проектов и исследовательских работ  «Из бабушкиного сундука»</vt:lpstr>
      <vt:lpstr>Введение</vt:lpstr>
      <vt:lpstr>Предмет исследования: поддужный колокольчик. Объект исследования: виды колокольчиков. Цель исследования: Узнать историю появления поддужных колокольчиков, узнать применение в  быту.  Задачи: - найти и изучить теоретический материал, посвященный истории появления поддужных колокольчиков; - выяснить, как применялись поддужные колокольчики; Методы исследования: Получение информации из литературы, сети Интернет.</vt:lpstr>
      <vt:lpstr>В русском языке слово «колокол» означает «звук из круга», «круговой» голос («коло+кол»). Нежный и чистый звук колокольчика ласкает слух человека много лет. Неизвестно, где и когда появился первый колокольчик.  Колокольчики бывают разной формы размера  и из разных материалов: металла, стекла и глины (керамика и фарфор). Колокольчики - ударный инструмент. Тембр колокольчика - серебристый, нежный, звонкий. Тембр колокола - густой, насыщенный, величавый.  Колокольный звон  будил жителей, напоминал о времени молитвы, звал на работу, на праздник, оповещал о пожарах, наводнениях, приближении врага, созывал народ для обсуждения важных дел.  </vt:lpstr>
      <vt:lpstr>                                                                                                                                    Колокол состоит из колпака, юбочки, языка и ушей – отверстий, за которые поднимали колокол и подвешивали его на колокольню. Нижняя, расклешенная часть колокольчика называется юбочка. Юбку украшали затейливым орнаментом и надписями, где указывали имя мастера,  место и дату изготовления, или веселой фразой (песенной строкой, поговоркой, напутствием, потешкой , загадкой).  Покупка колокольчика была радостным событием. Веселые надписи: «Под сим колокольчиком Валдая, мчится тройка удалая» «Кто меня купит, тот счастлив будет». «Кого люблю, тому дарю» «Звоню потешаю, еду потешаю» «Купи меня, я увеселю тебя»   </vt:lpstr>
      <vt:lpstr>Разновидности колокольчика и использование в жизни </vt:lpstr>
      <vt:lpstr>Поддужный колокольчик</vt:lpstr>
      <vt:lpstr>Пожарный колокол</vt:lpstr>
      <vt:lpstr>            Станционный колокольчик     </vt:lpstr>
      <vt:lpstr>Корабельный колокол</vt:lpstr>
      <vt:lpstr>Свадебные</vt:lpstr>
      <vt:lpstr>Рыбацкий колокольчик</vt:lpstr>
      <vt:lpstr>Пастушьи колокольчики</vt:lpstr>
      <vt:lpstr>Музей колокольчиков</vt:lpstr>
      <vt:lpstr>                           Выводы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Райся</cp:lastModifiedBy>
  <cp:revision>17</cp:revision>
  <dcterms:created xsi:type="dcterms:W3CDTF">2015-02-27T16:41:10Z</dcterms:created>
  <dcterms:modified xsi:type="dcterms:W3CDTF">2015-03-01T11:26:21Z</dcterms:modified>
</cp:coreProperties>
</file>